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jpg" ContentType="image/jpeg"/>
  <Default Extension="bin" ContentType="application/vnd.openxmlformats-officedocument.oleObject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theme/theme1.xml" ContentType="application/vnd.openxmlformats-officedocument.theme+xml"/>
  <Override PartName="/ppt/notesSlides/notesSlide7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8.xml" ContentType="application/vnd.openxmlformats-officedocument.presentationml.notesSlide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ppt/tableStyles.xml" ContentType="application/vnd.openxmlformats-officedocument.presentationml.tableStyl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57" d="100"/>
          <a:sy n="157" d="100"/>
        </p:scale>
        <p:origin x="624" y="16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690095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80128958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ECA62E-2216-4960-A875-4D2633F4A404}" type="datetimeFigureOut">
              <a:rPr lang="de-DE"/>
              <a:t>13.07.22</a:t>
            </a:fld>
            <a:endParaRPr lang="de-DE"/>
          </a:p>
        </p:txBody>
      </p:sp>
      <p:sp>
        <p:nvSpPr>
          <p:cNvPr id="1853055687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75698816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088619409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845398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1F93703-73BA-47D5-8B02-C172375928D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868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8984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69656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56CF3-BF82-A6D6-5D5F-7F90CBD602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92859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09380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32908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E15E3F-D5E3-20DA-1E99-B626F8CDFA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6573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21567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20504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428E89-8731-8040-A4DA-61767B40F07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7471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460510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75664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C9ED24-4934-26F2-76F0-7D67F07FA5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0380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88570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06204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F28419-2835-373C-71D1-29800B5AA5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9068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0932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95693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C3BE9-DDA5-FD60-D980-5195596A728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32724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76338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85610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722FC6-E923-03D4-8CE8-264C48B029A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7261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3249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50240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36970-8BF2-03E4-CA70-38CFD1B95A8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9914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20078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80680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5D3759-3F19-38CB-909D-30C84BB113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1700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26548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99797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4473B1-0674-CD3A-7482-D4928D631F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5556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717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90130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12D7FD-976E-09FC-748C-6398166F8A4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0190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6661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MINT Nachwuchsbaromter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Hintergründe für Abbrüche: 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Unterschiede zwischen Erwartungen und Interesse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fehlende fachliche Voraussetzungen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Gerade RA komplexe und abstrakte Sachverhalte (Beispiele???)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6048326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F55B73-0C90-3B4A-2507-548057B57A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9817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394322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72074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4FF85F-122D-DF6B-6A9B-10E7C727D2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6152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19961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90314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F2AA92-E2D9-AA12-22C4-3EDC53553A4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33115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966099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37134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90B368-339F-1D2D-7D7B-E3F4AA99DC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7232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0454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36387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3E6329-A25E-361E-E76F-E752D6C35FF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9769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32423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49757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33BD01-4C54-89FB-BCC8-20FC478DE5F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9839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21108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46142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1BA0CC-F6F6-2F49-73A9-EF1B1BD432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4040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69498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1450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52A634-FFE0-9B16-F4B2-82774F934F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1671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43043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84680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432AF7-C9A4-9C33-B262-4C210A542A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14553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93549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63321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706DB3-E619-66E6-2D72-88713A881A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6063173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444729165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74559774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Willkommen</a:t>
            </a:r>
            <a:endParaRPr/>
          </a:p>
        </p:txBody>
      </p:sp>
      <p:sp>
        <p:nvSpPr>
          <p:cNvPr id="957653800" name="Rechteck 55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465964454" name="Gruppieren 56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709244324" name="Gruppieren 59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451782918" name="Gruppieren 62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590074929" name="Gruppieren 65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558864111" name="Gruppieren 68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354514224" name="Gruppieren 71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823754497" name="Gruppieren 74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557223042" name="Gruppieren 77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137732769" name="Gruppieren 80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19210828" name="Gerader Verbinder 83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5031368" name="Gruppieren 84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91771426" name="Gruppieren 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1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2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3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4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5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6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7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8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9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0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1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2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3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4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5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6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7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8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9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0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934147536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102705422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4" y="300703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folie | mit Stör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898283" name="Bildplatzhalt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510799650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518319" y="3431381"/>
            <a:ext cx="3571200" cy="2769394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grpSp>
        <p:nvGrpSpPr>
          <p:cNvPr id="855839931" name="Gruppieren 3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26314517" name="Gruppieren 7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927728622" name="Gruppieren 11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514857535" name="Gruppieren 14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65765300" name="Gruppieren 17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691114046" name="Gruppieren 20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333644228" name="Gruppieren 23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004689379" name="Gruppieren 26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655216401" name="Gruppieren 29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766973578" name="Gerader Verbinder 32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702267" name="Gruppieren 33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1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8804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2D4C7B6-65DB-4651-9D6D-787BD251B230}" type="datetime4">
              <a:rPr lang="de-DE"/>
              <a:t>26. März 2025</a:t>
            </a:fld>
            <a:endParaRPr lang="de-DE"/>
          </a:p>
        </p:txBody>
      </p:sp>
      <p:sp>
        <p:nvSpPr>
          <p:cNvPr id="66019123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3300545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922885380" name="Titel 1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5686285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11157746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970639528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5855588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2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3980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6074B9-4BBE-42DB-8ECC-1B8A75D6203E}" type="datetime4">
              <a:rPr lang="de-DE"/>
              <a:t>26. März 2025</a:t>
            </a:fld>
            <a:endParaRPr lang="de-DE"/>
          </a:p>
        </p:txBody>
      </p:sp>
      <p:sp>
        <p:nvSpPr>
          <p:cNvPr id="200789931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1279912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46033533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952463046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6338420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418824928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6206331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736865528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7950788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3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21594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FCBA888-8294-4426-A426-0D17B6B1880D}" type="datetime4">
              <a:rPr lang="de-DE"/>
              <a:t>26. März 2025</a:t>
            </a:fld>
            <a:endParaRPr lang="de-DE"/>
          </a:p>
        </p:txBody>
      </p:sp>
      <p:sp>
        <p:nvSpPr>
          <p:cNvPr id="139988053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6028457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189025048" name="Titel 17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384915139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077130340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413678235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8106305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608890971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573455525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312311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969400547" name="Textplatzhalter 10"/>
          <p:cNvSpPr>
            <a:spLocks noGrp="1"/>
          </p:cNvSpPr>
          <p:nvPr>
            <p:ph type="body" sz="quarter" idx="30"/>
          </p:nvPr>
        </p:nvSpPr>
        <p:spPr bwMode="auto"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12999702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267947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F894D4-C9B8-4F96-8FF6-79E826889C55}" type="datetime4">
              <a:rPr lang="de-DE"/>
              <a:t>26. März 2025</a:t>
            </a:fld>
            <a:endParaRPr lang="de-DE"/>
          </a:p>
        </p:txBody>
      </p:sp>
      <p:sp>
        <p:nvSpPr>
          <p:cNvPr id="28003770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409835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59</a:t>
            </a:fld>
            <a:endParaRPr lang="de-DE"/>
          </a:p>
        </p:txBody>
      </p:sp>
      <p:sp>
        <p:nvSpPr>
          <p:cNvPr id="781404980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11155366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91529370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2424530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488128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3DA0F4A-AEAE-4C58-AA76-7EADB0FF7089}" type="datetime4">
              <a:rPr lang="de-DE"/>
              <a:t>26. März 2025</a:t>
            </a:fld>
            <a:endParaRPr lang="de-DE"/>
          </a:p>
        </p:txBody>
      </p:sp>
      <p:sp>
        <p:nvSpPr>
          <p:cNvPr id="128492986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3081118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57</a:t>
            </a:fld>
            <a:endParaRPr lang="de-DE"/>
          </a:p>
        </p:txBody>
      </p:sp>
      <p:sp>
        <p:nvSpPr>
          <p:cNvPr id="1690168913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79118666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74206770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30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87320136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mit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7047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4667C9-4C75-43A9-95B7-0690D6F29CA5}" type="datetime4">
              <a:rPr lang="de-DE"/>
              <a:t>26. März 2025</a:t>
            </a:fld>
            <a:endParaRPr lang="de-DE"/>
          </a:p>
        </p:txBody>
      </p:sp>
      <p:sp>
        <p:nvSpPr>
          <p:cNvPr id="94351902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5058356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81436805" name="Textplatzhalter 6"/>
          <p:cNvSpPr>
            <a:spLocks noGrp="1"/>
          </p:cNvSpPr>
          <p:nvPr>
            <p:ph type="body" sz="quarter" idx="15"/>
          </p:nvPr>
        </p:nvSpPr>
        <p:spPr bwMode="auto">
          <a:xfrm>
            <a:off x="8104861" y="1631156"/>
            <a:ext cx="3571200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38439129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37219871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18317" y="1631157"/>
            <a:ext cx="7363752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6089716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46664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3616246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462FD0-9E74-4D67-97DA-C8DBAA1AE5FF}" type="datetime4">
              <a:rPr lang="de-DE"/>
              <a:t>26. März 2025</a:t>
            </a:fld>
            <a:endParaRPr lang="de-DE"/>
          </a:p>
        </p:txBody>
      </p:sp>
      <p:sp>
        <p:nvSpPr>
          <p:cNvPr id="198730752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8332187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440432041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6842874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02575787" name="Textplatzhalter 9"/>
          <p:cNvSpPr>
            <a:spLocks noGrp="1"/>
          </p:cNvSpPr>
          <p:nvPr>
            <p:ph type="body" sz="quarter" idx="23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402047145" name="Freihandform: Form 60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grpSp>
        <p:nvGrpSpPr>
          <p:cNvPr id="1925593534" name="Gruppieren 10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909367564" name="Gruppieren 1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373734119" name="Gruppieren 16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410540670" name="Gruppieren 19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419861051" name="Gruppieren 22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21574737" name="Gruppieren 25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931060885" name="Gruppieren 28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08528758" name="Gruppieren 31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525485220" name="Gruppieren 34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688174529" name="Gerader Verbinder 37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0232000" name="Gruppieren 38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pic>
        <p:nvPicPr>
          <p:cNvPr id="1222899898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822060" y="311108"/>
            <a:ext cx="774000" cy="388800"/>
          </a:xfrm>
          <a:prstGeom prst="rect">
            <a:avLst/>
          </a:prstGeom>
        </p:spPr>
      </p:pic>
      <p:sp>
        <p:nvSpPr>
          <p:cNvPr id="1589555210" name=""/>
          <p:cNvSpPr txBox="1"/>
          <p:nvPr/>
        </p:nvSpPr>
        <p:spPr bwMode="auto">
          <a:xfrm flipH="0" flipV="0">
            <a:off x="11597834" y="6588945"/>
            <a:ext cx="11032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58</a:t>
            </a:r>
            <a:endParaRPr sz="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Nur Titel | weiß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25399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2718018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AD94168-1D2E-414B-9AFB-B7BB2EA3568F}" type="datetime4">
              <a:rPr lang="de-DE"/>
              <a:t>26. März 2025</a:t>
            </a:fld>
            <a:endParaRPr lang="de-DE"/>
          </a:p>
        </p:txBody>
      </p:sp>
      <p:sp>
        <p:nvSpPr>
          <p:cNvPr id="49704505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3759523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48714687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Zita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412618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69927677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4EDA59-479C-41C3-99F0-9A24DD470063}" type="datetime4">
              <a:rPr lang="de-DE"/>
              <a:t>26. März 2025</a:t>
            </a:fld>
            <a:endParaRPr lang="de-DE"/>
          </a:p>
        </p:txBody>
      </p:sp>
      <p:sp>
        <p:nvSpPr>
          <p:cNvPr id="20147472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0778321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2135987505" name="Rechteck 6"/>
          <p:cNvSpPr/>
          <p:nvPr userDrawn="1"/>
        </p:nvSpPr>
        <p:spPr bwMode="auto"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defRPr/>
            </a:pPr>
            <a:endParaRPr lang="de-DE" sz="1600" b="0" i="0" u="none" strike="noStrike" cap="none" spc="0">
              <a:ln>
                <a:noFill/>
              </a:ln>
              <a:solidFill>
                <a:srgbClr val="041E4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57856011" name="Textplatzhalter 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>
              <a:defRPr/>
            </a:pPr>
            <a:r>
              <a:rPr lang="de-DE"/>
              <a:t>„Mastertextformat bearbeiten“</a:t>
            </a:r>
            <a:endParaRPr/>
          </a:p>
        </p:txBody>
      </p:sp>
      <p:sp>
        <p:nvSpPr>
          <p:cNvPr id="153584805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135713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8D2C6F2-BFE9-4DA1-8335-8212BBEBDEDB}" type="datetime4">
              <a:rPr lang="de-DE"/>
              <a:t>26. März 2025</a:t>
            </a:fld>
            <a:endParaRPr lang="de-DE"/>
          </a:p>
        </p:txBody>
      </p:sp>
      <p:sp>
        <p:nvSpPr>
          <p:cNvPr id="98467235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762122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2</a:t>
            </a:fld>
            <a:endParaRPr lang="de-DE"/>
          </a:p>
        </p:txBody>
      </p:sp>
      <p:sp>
        <p:nvSpPr>
          <p:cNvPr id="1649150571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151142301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38554362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513001709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2049791802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442815697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935532541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552529624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573071702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82521242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1415026052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582843537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2" y="1632184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07 </a:t>
            </a:r>
            <a:endParaRPr/>
          </a:p>
        </p:txBody>
      </p:sp>
      <p:sp>
        <p:nvSpPr>
          <p:cNvPr id="1121227813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1861300690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2" y="2355533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08 </a:t>
            </a:r>
            <a:endParaRPr/>
          </a:p>
        </p:txBody>
      </p:sp>
      <p:sp>
        <p:nvSpPr>
          <p:cNvPr id="1394251753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27677463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11 </a:t>
            </a:r>
            <a:endParaRPr/>
          </a:p>
        </p:txBody>
      </p:sp>
      <p:sp>
        <p:nvSpPr>
          <p:cNvPr id="1907885466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1149011875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2" y="3078882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09 </a:t>
            </a:r>
            <a:endParaRPr/>
          </a:p>
        </p:txBody>
      </p:sp>
      <p:sp>
        <p:nvSpPr>
          <p:cNvPr id="1088278485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55432576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2" y="380223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10 </a:t>
            </a:r>
            <a:endParaRPr/>
          </a:p>
        </p:txBody>
      </p:sp>
      <p:sp>
        <p:nvSpPr>
          <p:cNvPr id="554196167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1281835985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2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12 </a:t>
            </a:r>
            <a:endParaRPr/>
          </a:p>
        </p:txBody>
      </p:sp>
      <p:sp>
        <p:nvSpPr>
          <p:cNvPr id="1956858821" name="Titel 5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9166773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40838163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677176660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4385528" name="Textplatzhalter 16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14888646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85485831" name="Rechteck 59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2630250" name="Textplatzhalter 6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  <a:endParaRPr/>
          </a:p>
        </p:txBody>
      </p:sp>
      <p:grpSp>
        <p:nvGrpSpPr>
          <p:cNvPr id="1203552518" name="Gruppieren 55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81177408" name="Gruppieren 6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218404337" name="Gruppieren 6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517888081" name="Gruppieren 7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074207403" name="Gruppieren 7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934825129" name="Gruppieren 7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0692372" name="Gruppieren 7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42976678" name="Gruppieren 8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761938942" name="Gruppieren 85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331222471" name="Gerader Verbinder 88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2861836" name="Gruppieren 89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670202311" name="Gruppieren 9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2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3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264310864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308347711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|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70346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180691-36C4-442B-801E-F5F906A331D4}" type="datetime4">
              <a:rPr lang="de-DE"/>
              <a:t>26. März 2025</a:t>
            </a:fld>
            <a:endParaRPr lang="de-DE"/>
          </a:p>
        </p:txBody>
      </p:sp>
      <p:sp>
        <p:nvSpPr>
          <p:cNvPr id="173854853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2642365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336764771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930189768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987525815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906675961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1333048359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750532453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478139530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98918688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235154965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985648953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1167958309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261060588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1530362221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75571821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  <p:sp>
        <p:nvSpPr>
          <p:cNvPr id="188099771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24032911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89238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  <a:endParaRPr/>
          </a:p>
        </p:txBody>
      </p:sp>
      <p:sp>
        <p:nvSpPr>
          <p:cNvPr id="186024734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5DBE663-8CF8-4EA4-AF83-5C771F9A06FE}" type="datetime4">
              <a:rPr lang="de-DE"/>
              <a:t>26. März 2025</a:t>
            </a:fld>
            <a:endParaRPr lang="de-DE"/>
          </a:p>
        </p:txBody>
      </p:sp>
      <p:sp>
        <p:nvSpPr>
          <p:cNvPr id="9838449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9218905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55</a:t>
            </a:fld>
            <a:endParaRPr lang="de-DE"/>
          </a:p>
        </p:txBody>
      </p:sp>
      <p:sp>
        <p:nvSpPr>
          <p:cNvPr id="1857214096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38767100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652100017" name="Gruppieren 57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300999309" name="Gruppieren 62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67904850" name="Gruppieren 65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79554459" name="Gruppieren 68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90090576" name="Gruppieren 71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593104940" name="Gruppieren 74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977935195" name="Gruppieren 77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27824887" name="Gruppieren 80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141188063" name="Gruppieren 8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40502086" name="Gerader Verbinder 86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4728518" name="Gruppieren 87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387830340" name="Gruppieren 90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3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4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396105352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96983534" name=""/>
          <p:cNvSpPr txBox="1"/>
          <p:nvPr/>
        </p:nvSpPr>
        <p:spPr bwMode="auto">
          <a:xfrm flipH="0" flipV="0">
            <a:off x="11597832" y="6588945"/>
            <a:ext cx="110725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21</a:t>
            </a:r>
            <a:endParaRPr sz="800"/>
          </a:p>
        </p:txBody>
      </p:sp>
      <p:pic>
        <p:nvPicPr>
          <p:cNvPr id="237643238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198519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4FCF17-48A0-4939-9B86-4A0E590241E6}" type="datetime4">
              <a:rPr lang="de-DE"/>
              <a:t>26. März 2025</a:t>
            </a:fld>
            <a:endParaRPr lang="de-DE"/>
          </a:p>
        </p:txBody>
      </p:sp>
      <p:sp>
        <p:nvSpPr>
          <p:cNvPr id="176627065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5423355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58</a:t>
            </a:fld>
            <a:endParaRPr lang="de-DE"/>
          </a:p>
        </p:txBody>
      </p:sp>
      <p:sp>
        <p:nvSpPr>
          <p:cNvPr id="145784567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6"/>
            <a:ext cx="11157745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63065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43500733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176023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1C8739-BFB7-40C2-B28E-69BB709E9C11}" type="datetime4">
              <a:rPr lang="de-DE"/>
              <a:t>26. März 2025</a:t>
            </a:fld>
            <a:endParaRPr lang="de-DE"/>
          </a:p>
        </p:txBody>
      </p:sp>
      <p:sp>
        <p:nvSpPr>
          <p:cNvPr id="116324262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4858785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47</a:t>
            </a:fld>
            <a:endParaRPr lang="de-DE"/>
          </a:p>
        </p:txBody>
      </p:sp>
      <p:sp>
        <p:nvSpPr>
          <p:cNvPr id="1224920302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14964394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9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99092658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9724766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dr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398910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7B6080-B214-4A27-A13D-95A31493955D}" type="datetime4">
              <a:rPr lang="de-DE"/>
              <a:t>26. März 2025</a:t>
            </a:fld>
            <a:endParaRPr lang="de-DE"/>
          </a:p>
        </p:txBody>
      </p:sp>
      <p:sp>
        <p:nvSpPr>
          <p:cNvPr id="85113744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8847629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9</a:t>
            </a:fld>
            <a:endParaRPr lang="de-DE"/>
          </a:p>
        </p:txBody>
      </p:sp>
      <p:sp>
        <p:nvSpPr>
          <p:cNvPr id="1728229514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771840094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8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481883619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2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095375758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80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2131380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- Bild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54004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4E4BF54-E288-44CA-9624-72B71A8A42AB}" type="datetime4">
              <a:rPr lang="de-DE"/>
              <a:t>26. März 2025</a:t>
            </a:fld>
            <a:endParaRPr lang="de-DE"/>
          </a:p>
        </p:txBody>
      </p:sp>
      <p:sp>
        <p:nvSpPr>
          <p:cNvPr id="23824792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838435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33</a:t>
            </a:fld>
            <a:endParaRPr lang="de-DE"/>
          </a:p>
        </p:txBody>
      </p:sp>
      <p:sp>
        <p:nvSpPr>
          <p:cNvPr id="1722904236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064847110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25716249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5647440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- 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6547887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8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7593499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2055A8-E7B1-419D-84AA-0C89B698BF26}" type="datetime4">
              <a:rPr lang="de-DE"/>
              <a:t>26. März 2025</a:t>
            </a:fld>
            <a:endParaRPr lang="de-DE"/>
          </a:p>
        </p:txBody>
      </p:sp>
      <p:sp>
        <p:nvSpPr>
          <p:cNvPr id="193161816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0398875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084509092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1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20914960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5729837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935720" name="Titelplatzhalter 1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82394588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671634460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F9C00A-8AFB-47C9-A7D9-7909CE906E5E}" type="datetime4">
              <a:rPr lang="de-DE"/>
              <a:t>26. März 2025</a:t>
            </a:fld>
            <a:endParaRPr lang="de-DE"/>
          </a:p>
        </p:txBody>
      </p:sp>
      <p:sp>
        <p:nvSpPr>
          <p:cNvPr id="594999106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44255084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09892" y="6634664"/>
            <a:ext cx="175890" cy="12227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F2A514-1398-68A8-267B-8FBB4564EB74}" type="slidenum">
              <a:rPr/>
              <a:t>33</a:t>
            </a:fld>
            <a:endParaRPr lang="de-DE"/>
          </a:p>
        </p:txBody>
      </p:sp>
      <p:sp>
        <p:nvSpPr>
          <p:cNvPr id="1844400423" name="Rechteck 6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42148630" name="Rechteck 8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492955999" name="Gruppieren 12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071752500" name="Gruppieren 14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868152241" name="Gruppieren 1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034669436" name="Gruppieren 2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668979323" name="Gruppieren 2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76852707" name="Gruppieren 2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179089499" name="Gruppieren 2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583294445" name="Gruppieren 3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200997493" name="Gruppieren 1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969926516" name="Gerader Verbinder 39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242206" name="Gruppieren 40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sp>
        <p:nvSpPr>
          <p:cNvPr id="2013108160" name="Freihandform: Form 43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prstClr val="black"/>
              </a:solidFill>
            </a:endParaRPr>
          </a:p>
        </p:txBody>
      </p:sp>
      <p:pic>
        <p:nvPicPr>
          <p:cNvPr id="1209561812" name=""/>
          <p:cNvPicPr>
            <a:picLocks noChangeAspect="1"/>
          </p:cNvPicPr>
          <p:nvPr/>
        </p:nvPicPr>
        <p:blipFill rotWithShape="1">
          <a:blip r:embed="rId22"/>
          <a:stretch/>
        </p:blipFill>
        <p:spPr bwMode="auto">
          <a:xfrm rot="0" flipH="0" flipV="0">
            <a:off x="9822061" y="311109"/>
            <a:ext cx="774000" cy="388800"/>
          </a:xfrm>
          <a:prstGeom prst="rect">
            <a:avLst/>
          </a:prstGeom>
        </p:spPr>
      </p:pic>
      <p:sp>
        <p:nvSpPr>
          <p:cNvPr id="1754241013" name=""/>
          <p:cNvSpPr txBox="1"/>
          <p:nvPr/>
        </p:nvSpPr>
        <p:spPr bwMode="auto">
          <a:xfrm flipH="0" flipV="0">
            <a:off x="8085562" y="916781"/>
            <a:ext cx="8215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040267773" name=""/>
          <p:cNvSpPr txBox="1"/>
          <p:nvPr/>
        </p:nvSpPr>
        <p:spPr bwMode="auto">
          <a:xfrm flipH="0" flipV="0">
            <a:off x="11597833" y="6588945"/>
            <a:ext cx="11068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21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2400" b="1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1200"/>
        </a:spcAft>
        <a:buFont typeface="Arial"/>
        <a:buNone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grammerhumor.io/programming-memes/computer-science-students-journey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7841276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53152415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543824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2751324" y="2913727"/>
            <a:ext cx="6845226" cy="2012040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Best Practices und Trends bei didaktischen 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Simulatoren für Rechnerarchitektur: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Eine systematische Literaturrecherche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sz="1600" b="0">
                <a:solidFill>
                  <a:schemeClr val="bg1"/>
                </a:solidFill>
              </a:rPr>
              <a:t>Präsentation der Bachelorarbeit am Lehrstuhl 3 - Rechnerarchitektur</a:t>
            </a:r>
            <a:endParaRPr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73899007" name=""/>
          <p:cNvSpPr txBox="1"/>
          <p:nvPr/>
        </p:nvSpPr>
        <p:spPr bwMode="auto">
          <a:xfrm flipH="0" flipV="0">
            <a:off x="119061" y="6469198"/>
            <a:ext cx="6018693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00" i="0">
                <a:solidFill>
                  <a:schemeClr val="bg1"/>
                </a:solidFill>
              </a:rPr>
              <a:t>Dustin Heither</a:t>
            </a:r>
            <a:r>
              <a:rPr sz="900" i="0">
                <a:solidFill>
                  <a:schemeClr val="bg1"/>
                </a:solidFill>
              </a:rPr>
              <a:t> - Präsentation der Bachelorarbeit - WiSe 2025/26</a:t>
            </a:r>
            <a:endParaRPr sz="900" i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2598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DB11BF-AF5A-67D8-305A-DDCBCB353001}" type="datetime4">
              <a:rPr lang="de-DE"/>
              <a:t/>
            </a:fld>
            <a:endParaRPr lang="de-DE"/>
          </a:p>
        </p:txBody>
      </p:sp>
      <p:sp>
        <p:nvSpPr>
          <p:cNvPr id="214417685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19661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EBE15DB-FDEF-E44F-B8B7-214746882928}" type="slidenum">
              <a:rPr lang="de-DE"/>
              <a:t/>
            </a:fld>
            <a:endParaRPr lang="de-DE"/>
          </a:p>
        </p:txBody>
      </p:sp>
      <p:sp>
        <p:nvSpPr>
          <p:cNvPr id="1810371449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060993102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Thema</a:t>
            </a:r>
            <a:endParaRPr/>
          </a:p>
        </p:txBody>
      </p:sp>
      <p:pic>
        <p:nvPicPr>
          <p:cNvPr id="1824864796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9" y="1868014"/>
            <a:ext cx="5469732" cy="3477445"/>
          </a:xfrm>
          <a:prstGeom prst="rect">
            <a:avLst/>
          </a:prstGeom>
        </p:spPr>
      </p:pic>
      <p:sp>
        <p:nvSpPr>
          <p:cNvPr id="81693396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/>
              <a:t>Verteilung der Themen</a:t>
            </a:r>
            <a:endParaRPr/>
          </a:p>
        </p:txBody>
      </p:sp>
      <p:pic>
        <p:nvPicPr>
          <p:cNvPr id="1591019510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966289"/>
            <a:ext cx="5469732" cy="3280897"/>
          </a:xfrm>
          <a:prstGeom prst="rect">
            <a:avLst/>
          </a:prstGeom>
        </p:spPr>
      </p:pic>
      <p:sp>
        <p:nvSpPr>
          <p:cNvPr id="214059013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Verteilung der Themen</a:t>
            </a:r>
            <a:endParaRPr/>
          </a:p>
        </p:txBody>
      </p:sp>
      <p:sp>
        <p:nvSpPr>
          <p:cNvPr id="327412499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863632187" name=""/>
          <p:cNvSpPr/>
          <p:nvPr/>
        </p:nvSpPr>
        <p:spPr bwMode="auto">
          <a:xfrm rot="0" flipH="0" flipV="0">
            <a:off x="518316" y="2555874"/>
            <a:ext cx="5087182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677113" name=""/>
          <p:cNvSpPr/>
          <p:nvPr/>
        </p:nvSpPr>
        <p:spPr bwMode="auto">
          <a:xfrm rot="0" flipH="0" flipV="0">
            <a:off x="6179760" y="2722562"/>
            <a:ext cx="5087182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8675393" name=""/>
          <p:cNvSpPr/>
          <p:nvPr/>
        </p:nvSpPr>
        <p:spPr bwMode="auto">
          <a:xfrm rot="0" flipH="0" flipV="0">
            <a:off x="1680785" y="4256086"/>
            <a:ext cx="860838" cy="601662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4617845" name=""/>
          <p:cNvSpPr/>
          <p:nvPr/>
        </p:nvSpPr>
        <p:spPr bwMode="auto">
          <a:xfrm rot="0" flipH="0" flipV="0">
            <a:off x="7437060" y="4408486"/>
            <a:ext cx="860838" cy="306387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63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67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67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61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880822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45C1969-185B-DE45-303E-C83AAD9BC820}" type="datetime4">
              <a:rPr lang="de-DE"/>
              <a:t/>
            </a:fld>
            <a:endParaRPr lang="de-DE"/>
          </a:p>
        </p:txBody>
      </p:sp>
      <p:sp>
        <p:nvSpPr>
          <p:cNvPr id="16082764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7851841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AC6D01-CA34-3EBF-7262-C3AE9AD0B936}" type="slidenum">
              <a:rPr lang="de-DE"/>
              <a:t/>
            </a:fld>
            <a:endParaRPr lang="de-DE"/>
          </a:p>
        </p:txBody>
      </p:sp>
      <p:sp>
        <p:nvSpPr>
          <p:cNvPr id="193679647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2084632591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Gamfication</a:t>
            </a:r>
            <a:endParaRPr/>
          </a:p>
        </p:txBody>
      </p:sp>
      <p:sp>
        <p:nvSpPr>
          <p:cNvPr id="1075142983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/>
              <a:t>Gamification</a:t>
            </a:r>
            <a:endParaRPr/>
          </a:p>
        </p:txBody>
      </p:sp>
      <p:sp>
        <p:nvSpPr>
          <p:cNvPr id="2099044247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Gamification</a:t>
            </a:r>
            <a:endParaRPr/>
          </a:p>
        </p:txBody>
      </p:sp>
      <p:sp>
        <p:nvSpPr>
          <p:cNvPr id="1505112933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964000214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631155"/>
            <a:ext cx="5469732" cy="3654685"/>
          </a:xfrm>
          <a:prstGeom prst="rect">
            <a:avLst/>
          </a:prstGeom>
        </p:spPr>
      </p:pic>
      <p:sp>
        <p:nvSpPr>
          <p:cNvPr id="840893617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6206330" y="1631155"/>
            <a:ext cx="5469732" cy="3654685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b="1"/>
              <a:t>Keine </a:t>
            </a:r>
            <a:r>
              <a:rPr/>
              <a:t>spielerischen Elemente </a:t>
            </a:r>
            <a:br>
              <a:rPr/>
            </a:br>
            <a:r>
              <a:rPr/>
              <a:t>identifiziert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006288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C10319-713C-D3C8-3A37-4EF54FD073CC}" type="datetime4">
              <a:rPr lang="de-DE"/>
              <a:t/>
            </a:fld>
            <a:endParaRPr lang="de-DE"/>
          </a:p>
        </p:txBody>
      </p:sp>
      <p:sp>
        <p:nvSpPr>
          <p:cNvPr id="193577439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4153230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6B2E900-8E29-9C63-BA33-46F392FD9694}" type="slidenum">
              <a:rPr lang="de-DE"/>
              <a:t/>
            </a:fld>
            <a:endParaRPr lang="de-DE"/>
          </a:p>
        </p:txBody>
      </p:sp>
      <p:sp>
        <p:nvSpPr>
          <p:cNvPr id="206120474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73734289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05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Abstraktionslevel</a:t>
            </a:r>
            <a:endParaRPr/>
          </a:p>
        </p:txBody>
      </p:sp>
      <p:pic>
        <p:nvPicPr>
          <p:cNvPr id="937398879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29835"/>
            <a:ext cx="5469732" cy="3553805"/>
          </a:xfrm>
          <a:prstGeom prst="rect">
            <a:avLst/>
          </a:prstGeom>
        </p:spPr>
      </p:pic>
      <p:sp>
        <p:nvSpPr>
          <p:cNvPr id="1806949741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Abstraktion nach Themen </a:t>
            </a:r>
            <a:endParaRPr/>
          </a:p>
        </p:txBody>
      </p:sp>
      <p:pic>
        <p:nvPicPr>
          <p:cNvPr id="1059205980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2042340"/>
            <a:ext cx="5469732" cy="3128795"/>
          </a:xfrm>
          <a:prstGeom prst="rect">
            <a:avLst/>
          </a:prstGeom>
        </p:spPr>
      </p:pic>
      <p:sp>
        <p:nvSpPr>
          <p:cNvPr id="520795492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Abstraktion nach Themen </a:t>
            </a:r>
            <a:endParaRPr/>
          </a:p>
        </p:txBody>
      </p:sp>
      <p:sp>
        <p:nvSpPr>
          <p:cNvPr id="1118491447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463233519" name=""/>
          <p:cNvSpPr/>
          <p:nvPr/>
        </p:nvSpPr>
        <p:spPr bwMode="auto">
          <a:xfrm rot="0" flipH="0" flipV="0">
            <a:off x="4264815" y="1829835"/>
            <a:ext cx="467558" cy="2250039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71157" name=""/>
          <p:cNvSpPr/>
          <p:nvPr/>
        </p:nvSpPr>
        <p:spPr bwMode="auto">
          <a:xfrm rot="0" flipH="0" flipV="0">
            <a:off x="9782965" y="2042340"/>
            <a:ext cx="467557" cy="184703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23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7573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1CF9F-F89D-561B-3A85-02362C9C67C7}" type="datetime4">
              <a:rPr lang="de-DE"/>
              <a:t/>
            </a:fld>
            <a:endParaRPr lang="de-DE"/>
          </a:p>
        </p:txBody>
      </p:sp>
      <p:sp>
        <p:nvSpPr>
          <p:cNvPr id="79900295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528211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76CD12-8727-C886-968B-622734DDC208}" type="slidenum">
              <a:rPr lang="de-DE"/>
              <a:t/>
            </a:fld>
            <a:endParaRPr lang="de-DE"/>
          </a:p>
        </p:txBody>
      </p:sp>
      <p:sp>
        <p:nvSpPr>
          <p:cNvPr id="22494125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37014277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302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Zugriff</a:t>
            </a:r>
            <a:endParaRPr/>
          </a:p>
        </p:txBody>
      </p:sp>
      <p:pic>
        <p:nvPicPr>
          <p:cNvPr id="1872816351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12398"/>
            <a:ext cx="5469732" cy="3588677"/>
          </a:xfrm>
          <a:prstGeom prst="rect">
            <a:avLst/>
          </a:prstGeom>
        </p:spPr>
      </p:pic>
      <p:sp>
        <p:nvSpPr>
          <p:cNvPr id="52345433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Zugriff</a:t>
            </a:r>
            <a:endParaRPr/>
          </a:p>
        </p:txBody>
      </p:sp>
      <p:pic>
        <p:nvPicPr>
          <p:cNvPr id="1976590174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5350855" y="1752475"/>
            <a:ext cx="6698096" cy="3648600"/>
          </a:xfrm>
          <a:prstGeom prst="rect">
            <a:avLst/>
          </a:prstGeom>
        </p:spPr>
      </p:pic>
      <p:sp>
        <p:nvSpPr>
          <p:cNvPr id="584902699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Zugriff</a:t>
            </a:r>
            <a:endParaRPr/>
          </a:p>
        </p:txBody>
      </p:sp>
      <p:sp>
        <p:nvSpPr>
          <p:cNvPr id="2013689445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086749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7CE26A-629D-F5B8-ECDD-C771CD971941}" type="datetime4">
              <a:rPr lang="de-DE"/>
              <a:t/>
            </a:fld>
            <a:endParaRPr lang="de-DE"/>
          </a:p>
        </p:txBody>
      </p:sp>
      <p:sp>
        <p:nvSpPr>
          <p:cNvPr id="105640660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6847097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F07768-168D-B571-0D68-174FEE6B5F63}" type="slidenum">
              <a:rPr lang="de-DE"/>
              <a:t/>
            </a:fld>
            <a:endParaRPr lang="de-DE"/>
          </a:p>
        </p:txBody>
      </p:sp>
      <p:sp>
        <p:nvSpPr>
          <p:cNvPr id="1755907890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25165549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482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Preis</a:t>
            </a:r>
            <a:endParaRPr/>
          </a:p>
        </p:txBody>
      </p:sp>
      <p:pic>
        <p:nvPicPr>
          <p:cNvPr id="1006898624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23407"/>
            <a:ext cx="5469732" cy="3566658"/>
          </a:xfrm>
          <a:prstGeom prst="rect">
            <a:avLst/>
          </a:prstGeom>
        </p:spPr>
      </p:pic>
      <p:sp>
        <p:nvSpPr>
          <p:cNvPr id="57993161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Preis</a:t>
            </a:r>
            <a:endParaRPr/>
          </a:p>
        </p:txBody>
      </p:sp>
      <p:pic>
        <p:nvPicPr>
          <p:cNvPr id="593593922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874963"/>
            <a:ext cx="5469732" cy="3463548"/>
          </a:xfrm>
          <a:prstGeom prst="rect">
            <a:avLst/>
          </a:prstGeom>
        </p:spPr>
      </p:pic>
      <p:sp>
        <p:nvSpPr>
          <p:cNvPr id="1620990974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Preis</a:t>
            </a:r>
            <a:endParaRPr/>
          </a:p>
        </p:txBody>
      </p:sp>
      <p:sp>
        <p:nvSpPr>
          <p:cNvPr id="117425219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45029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C72E7C-32AE-8DF8-2197-323DCB0B632C}" type="datetime4">
              <a:rPr lang="de-DE"/>
              <a:t/>
            </a:fld>
            <a:endParaRPr lang="de-DE"/>
          </a:p>
        </p:txBody>
      </p:sp>
      <p:sp>
        <p:nvSpPr>
          <p:cNvPr id="23814664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4589360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CE6C182-9B7E-7D5B-7F7D-715EBD394415}" type="slidenum">
              <a:rPr lang="de-DE"/>
              <a:t/>
            </a:fld>
            <a:endParaRPr lang="de-DE"/>
          </a:p>
        </p:txBody>
      </p:sp>
      <p:sp>
        <p:nvSpPr>
          <p:cNvPr id="55586195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9996048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95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Dokumentation</a:t>
            </a:r>
            <a:endParaRPr/>
          </a:p>
        </p:txBody>
      </p:sp>
      <p:pic>
        <p:nvPicPr>
          <p:cNvPr id="133955662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745190"/>
            <a:ext cx="5469732" cy="3723094"/>
          </a:xfrm>
          <a:prstGeom prst="rect">
            <a:avLst/>
          </a:prstGeom>
        </p:spPr>
      </p:pic>
      <p:sp>
        <p:nvSpPr>
          <p:cNvPr id="1482342509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Dokumentation</a:t>
            </a:r>
            <a:endParaRPr/>
          </a:p>
        </p:txBody>
      </p:sp>
      <p:pic>
        <p:nvPicPr>
          <p:cNvPr id="41915237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854431"/>
            <a:ext cx="5469732" cy="3504612"/>
          </a:xfrm>
          <a:prstGeom prst="rect">
            <a:avLst/>
          </a:prstGeom>
        </p:spPr>
      </p:pic>
      <p:sp>
        <p:nvSpPr>
          <p:cNvPr id="640548185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Dokumentation</a:t>
            </a:r>
            <a:endParaRPr/>
          </a:p>
        </p:txBody>
      </p:sp>
      <p:sp>
        <p:nvSpPr>
          <p:cNvPr id="2000740032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88678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6B4C3C-E08A-D414-45E8-C16FA6231BD8}" type="datetime4">
              <a:rPr lang="de-DE"/>
              <a:t/>
            </a:fld>
            <a:endParaRPr lang="de-DE"/>
          </a:p>
        </p:txBody>
      </p:sp>
      <p:sp>
        <p:nvSpPr>
          <p:cNvPr id="46549895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3492903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672BC6B-7C37-1D1A-719D-B14B60771C15}" type="slidenum">
              <a:rPr lang="de-DE"/>
              <a:t/>
            </a:fld>
            <a:endParaRPr lang="de-DE"/>
          </a:p>
        </p:txBody>
      </p:sp>
      <p:sp>
        <p:nvSpPr>
          <p:cNvPr id="198259966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63929154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82543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(nur Simulatorrecherche): Beschäftigungsdauer und OS</a:t>
            </a:r>
            <a:endParaRPr/>
          </a:p>
        </p:txBody>
      </p:sp>
      <p:pic>
        <p:nvPicPr>
          <p:cNvPr id="580051256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238520" y="1762124"/>
            <a:ext cx="6029325" cy="3521169"/>
          </a:xfrm>
          <a:prstGeom prst="rect">
            <a:avLst/>
          </a:prstGeom>
        </p:spPr>
      </p:pic>
      <p:sp>
        <p:nvSpPr>
          <p:cNvPr id="151579615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Simulatorrecherche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Beschäftigungsdauer</a:t>
            </a:r>
            <a:endParaRPr/>
          </a:p>
        </p:txBody>
      </p:sp>
      <p:pic>
        <p:nvPicPr>
          <p:cNvPr id="1873302581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095999" y="1954311"/>
            <a:ext cx="5469732" cy="3400103"/>
          </a:xfrm>
          <a:prstGeom prst="rect">
            <a:avLst/>
          </a:prstGeom>
        </p:spPr>
      </p:pic>
      <p:sp>
        <p:nvSpPr>
          <p:cNvPr id="893643619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OS</a:t>
            </a:r>
            <a:endParaRPr/>
          </a:p>
        </p:txBody>
      </p:sp>
      <p:sp>
        <p:nvSpPr>
          <p:cNvPr id="2027578709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292132152" name=""/>
          <p:cNvSpPr/>
          <p:nvPr/>
        </p:nvSpPr>
        <p:spPr bwMode="auto">
          <a:xfrm rot="0" flipH="0" flipV="0">
            <a:off x="6397605" y="3189334"/>
            <a:ext cx="4780019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016625" name=""/>
          <p:cNvSpPr/>
          <p:nvPr/>
        </p:nvSpPr>
        <p:spPr bwMode="auto">
          <a:xfrm rot="0" flipH="0" flipV="0">
            <a:off x="6397605" y="4405358"/>
            <a:ext cx="4780018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01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168664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2900513"/>
            <a:ext cx="11198418" cy="109763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Best Practices, Trends</a:t>
            </a:r>
            <a:b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und Diskussion</a:t>
            </a:r>
            <a:endParaRPr/>
          </a:p>
        </p:txBody>
      </p:sp>
      <p:sp>
        <p:nvSpPr>
          <p:cNvPr id="54412633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D3FE44D-0A8B-56D9-8C19-D41F943B392D}" type="datetime4">
              <a:rPr lang="de-DE"/>
              <a:t/>
            </a:fld>
            <a:endParaRPr lang="de-DE"/>
          </a:p>
        </p:txBody>
      </p:sp>
      <p:sp>
        <p:nvSpPr>
          <p:cNvPr id="9219954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8669620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B0FE4B-424F-E0CC-86CC-D45BDB5F2AC9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352832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191FCD8-25EE-C49D-EA57-04534B591BFD}" type="datetime4">
              <a:rPr lang="de-DE"/>
              <a:t/>
            </a:fld>
            <a:endParaRPr lang="de-DE"/>
          </a:p>
        </p:txBody>
      </p:sp>
      <p:sp>
        <p:nvSpPr>
          <p:cNvPr id="119937480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7347244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F152D58-E287-A33E-3609-26D5FAB02E93}" type="slidenum">
              <a:rPr lang="de-DE"/>
              <a:t/>
            </a:fld>
            <a:endParaRPr lang="de-DE"/>
          </a:p>
        </p:txBody>
      </p:sp>
      <p:sp>
        <p:nvSpPr>
          <p:cNvPr id="1908291923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518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Best Practices, Trends und Diskussion</a:t>
            </a:r>
            <a:endParaRPr/>
          </a:p>
        </p:txBody>
      </p:sp>
      <p:pic>
        <p:nvPicPr>
          <p:cNvPr id="767050344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1208764" y="1631154"/>
            <a:ext cx="4088838" cy="4569618"/>
          </a:xfrm>
          <a:prstGeom prst="rect">
            <a:avLst/>
          </a:prstGeom>
        </p:spPr>
      </p:pic>
      <p:sp>
        <p:nvSpPr>
          <p:cNvPr id="38602159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0" y="1631155"/>
            <a:ext cx="5469732" cy="4569618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accent3"/>
                </a:solidFill>
              </a:rPr>
              <a:t>Diskussion</a:t>
            </a:r>
            <a:endParaRPr b="0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Kosten und Bedeutung von OER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Fokus ausweiten auf bspw. STEM Forschung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Berücksichtigung von organisationalen und didaktischen Rahmenbedingungen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Prüfung durch begleitende Evaluationen in Lehrveranstaltungen</a:t>
            </a:r>
            <a:endParaRPr b="0">
              <a:solidFill>
                <a:schemeClr val="tx1"/>
              </a:solidFill>
            </a:endParaRPr>
          </a:p>
          <a:p>
            <a:pPr>
              <a:defRPr/>
            </a:pPr>
            <a:endParaRPr b="1">
              <a:solidFill>
                <a:schemeClr val="accent3"/>
              </a:solidFill>
            </a:endParaRPr>
          </a:p>
          <a:p>
            <a:pPr>
              <a:defRPr/>
            </a:pPr>
            <a:r>
              <a:rPr b="1">
                <a:solidFill>
                  <a:schemeClr val="accent3"/>
                </a:solidFill>
              </a:rPr>
              <a:t>Reflexion</a:t>
            </a:r>
            <a:endParaRPr b="1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Kriterium „Bekanntheit“ veröffentlichter Simulatoren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Untergliederung des Aspekts „Gamification“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96677848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86436937" name=""/>
          <p:cNvSpPr txBox="1"/>
          <p:nvPr/>
        </p:nvSpPr>
        <p:spPr bwMode="auto">
          <a:xfrm rot="0" flipH="0" flipV="0">
            <a:off x="922645" y="6200772"/>
            <a:ext cx="466323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6]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59625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E4C179-E524-0DBB-9878-42040AA925DF}" type="datetime4">
              <a:rPr lang="de-DE"/>
              <a:t/>
            </a:fld>
            <a:endParaRPr lang="de-DE"/>
          </a:p>
        </p:txBody>
      </p:sp>
      <p:sp>
        <p:nvSpPr>
          <p:cNvPr id="62317531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9080054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D63BACE-FB86-C283-9554-800CFF87AB13}" type="slidenum">
              <a:rPr lang="de-DE"/>
              <a:t/>
            </a:fld>
            <a:endParaRPr lang="de-DE"/>
          </a:p>
        </p:txBody>
      </p:sp>
      <p:sp>
        <p:nvSpPr>
          <p:cNvPr id="1495642909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5" y="1631153"/>
            <a:ext cx="11157743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[1]</a:t>
            </a:r>
            <a:r>
              <a:rPr u="none"/>
              <a:t>	</a:t>
            </a:r>
            <a:r>
              <a:rPr u="none"/>
              <a:t>Programming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Humor.io: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 student's journey...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(2022) aus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"/>
              </a:rPr>
              <a:t>		</a:t>
            </a:r>
            <a:r>
              <a:rPr lang="de-DE" sz="1600" b="0" i="0" u="none" strike="noStrike" cap="none" spc="0">
                <a:latin typeface="Arial"/>
                <a:ea typeface="Arial"/>
                <a:cs typeface="Arial"/>
              </a:rPr>
              <a:t>https://programmerhumor.io/programming-memes/ computer-science-students-journey</a:t>
            </a: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/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(zuletzt aufgerufen am 	19.10.2025).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[2] - [6]	Eigene Darstellung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725913201" name="Titel 5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6130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146214201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</a:t>
            </a:r>
            <a:r>
              <a:rPr/>
              <a:t>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83636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1D2E66E-F75A-1C9B-A9A1-7AF6AF159FFE}" type="datetime4">
              <a:rPr lang="de-DE"/>
              <a:t>26. März 2025</a:t>
            </a:fld>
            <a:endParaRPr lang="de-DE"/>
          </a:p>
        </p:txBody>
      </p:sp>
      <p:sp>
        <p:nvSpPr>
          <p:cNvPr id="19417421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3662476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D56264-F7E8-28D3-59BE-8131D80F477B}" type="slidenum">
              <a:rPr lang="de-DE"/>
              <a:t>3</a:t>
            </a:fld>
            <a:endParaRPr lang="de-DE"/>
          </a:p>
        </p:txBody>
      </p:sp>
      <p:sp>
        <p:nvSpPr>
          <p:cNvPr id="303855199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9" y="1631152"/>
            <a:ext cx="5469732" cy="2081432"/>
          </a:xfrm>
          <a:prstGeom prst="flowChartAlternateProcess">
            <a:avLst/>
          </a:prstGeom>
          <a:solidFill>
            <a:schemeClr val="tx2">
              <a:alpha val="20000"/>
            </a:schemeClr>
          </a:solidFill>
          <a:ln/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sz="1600" b="1">
                <a:solidFill>
                  <a:schemeClr val="tx1"/>
                </a:solidFill>
                <a:latin typeface="Arial"/>
                <a:cs typeface="Arial"/>
              </a:rPr>
              <a:t>    Problem</a:t>
            </a:r>
            <a:endParaRPr sz="1600" b="1">
              <a:solidFill>
                <a:schemeClr val="tx1"/>
              </a:solidFill>
              <a:latin typeface="Arial"/>
              <a:cs typeface="Arial"/>
            </a:endParaRPr>
          </a:p>
          <a:p>
            <a:pPr marL="66190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sz="1600" strike="noStrike" cap="none" spc="0">
                <a:latin typeface="Arial"/>
                <a:cs typeface="Arial"/>
              </a:rPr>
              <a:t>Abbruchquote im Jahr 2022 Studierender von MINT-Studiengängen lag bei 50,5%</a:t>
            </a:r>
            <a:endParaRPr sz="1600" b="1">
              <a:solidFill>
                <a:srgbClr val="FF0000"/>
              </a:solidFill>
              <a:latin typeface="Arial"/>
              <a:cs typeface="Arial"/>
            </a:endParaRPr>
          </a:p>
          <a:p>
            <a:pPr marL="661900" marR="0" lvl="1" indent="-261850" algn="l" defTabSz="914400" rtl="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Komplexe und abstrakte Sachverhalte in der Rechnerarchitektur</a:t>
            </a:r>
            <a:endParaRPr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78376974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Motivation</a:t>
            </a:r>
            <a:endParaRPr/>
          </a:p>
        </p:txBody>
      </p:sp>
      <p:pic>
        <p:nvPicPr>
          <p:cNvPr id="1249993570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rcRect l="1494" t="0" r="0" b="0"/>
          <a:stretch/>
        </p:blipFill>
        <p:spPr bwMode="auto">
          <a:xfrm rot="0" flipH="0" flipV="0">
            <a:off x="7165999" y="1631153"/>
            <a:ext cx="3605075" cy="4569618"/>
          </a:xfrm>
          <a:prstGeom prst="rect">
            <a:avLst/>
          </a:prstGeom>
        </p:spPr>
      </p:pic>
      <p:sp>
        <p:nvSpPr>
          <p:cNvPr id="187361991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428212011" name=""/>
          <p:cNvSpPr txBox="1"/>
          <p:nvPr/>
        </p:nvSpPr>
        <p:spPr bwMode="auto">
          <a:xfrm rot="0" flipH="0" flipV="0">
            <a:off x="6680622" y="6268221"/>
            <a:ext cx="4660355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i="1"/>
              <a:t>[</a:t>
            </a:r>
            <a:r>
              <a:rPr sz="1100" i="1"/>
              <a:t>1</a:t>
            </a:r>
            <a:r>
              <a:rPr sz="1200" i="1"/>
              <a:t>]</a:t>
            </a:r>
            <a:endParaRPr sz="1200" i="1"/>
          </a:p>
        </p:txBody>
      </p:sp>
      <p:sp>
        <p:nvSpPr>
          <p:cNvPr id="1463825436" name="Textplatzhalter 6"/>
          <p:cNvSpPr>
            <a:spLocks noGrp="1"/>
          </p:cNvSpPr>
          <p:nvPr/>
        </p:nvSpPr>
        <p:spPr bwMode="auto">
          <a:xfrm flipH="0" flipV="0">
            <a:off x="518319" y="4119338"/>
            <a:ext cx="5469732" cy="2081432"/>
          </a:xfrm>
          <a:prstGeom prst="flowChartAlternateProcess">
            <a:avLst/>
          </a:prstGeom>
          <a:solidFill>
            <a:srgbClr val="0070C0">
              <a:alpha val="20000"/>
            </a:srgbClr>
          </a:solidFill>
          <a:ln/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sz="1600" b="1">
                <a:solidFill>
                  <a:schemeClr val="tx1"/>
                </a:solidFill>
                <a:latin typeface="Arial"/>
                <a:cs typeface="Arial"/>
              </a:rPr>
              <a:t>    Lösung</a:t>
            </a:r>
            <a:endParaRPr sz="1600" b="1">
              <a:solidFill>
                <a:schemeClr val="tx1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Einsatz didaktischer Simulatoren</a:t>
            </a:r>
            <a:r>
              <a:rPr sz="1600">
                <a:latin typeface="Arial"/>
                <a:cs typeface="Arial"/>
              </a:rPr>
              <a:t> in der Lehre</a:t>
            </a:r>
            <a:endParaRPr sz="1600">
              <a:latin typeface="Arial"/>
              <a:cs typeface="Arial"/>
            </a:endParaRPr>
          </a:p>
          <a:p>
            <a:pPr marL="661899" marR="0" lvl="1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Font typeface="Arial"/>
              <a:buChar char="–"/>
              <a:defRPr/>
            </a:pPr>
            <a:r>
              <a:rPr sz="1600">
                <a:latin typeface="Arial"/>
                <a:cs typeface="Arial"/>
              </a:rPr>
              <a:t>Trends in der Entwicklung und Ableitung von Best Practices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5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82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6699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7833BE9-8A39-C15D-6843-444FD36333A5}" type="datetime4">
              <a:rPr lang="de-DE"/>
              <a:t>26. März 2025</a:t>
            </a:fld>
            <a:endParaRPr lang="de-DE"/>
          </a:p>
        </p:txBody>
      </p:sp>
      <p:sp>
        <p:nvSpPr>
          <p:cNvPr id="119666909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47980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53BF86-2B87-BB47-76C6-A4B27E7E4655}" type="slidenum">
              <a:rPr lang="de-DE"/>
              <a:t>58</a:t>
            </a:fld>
            <a:endParaRPr lang="de-DE"/>
          </a:p>
        </p:txBody>
      </p:sp>
      <p:sp>
        <p:nvSpPr>
          <p:cNvPr id="1174857826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Folie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7 – Chronologische Entwicklungen</a:t>
            </a:r>
            <a:endParaRPr lang="de-DE" sz="1600" b="0" i="0" u="sng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https://de.wikipedia.org/wiki/Agostino_Ramelli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https://www.si.edu/object/pressey-teaching-machine%3Anmah_1367149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https://de.wikipedia.org/wiki/PLATO_%28Computersystem%29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https://de.wikipedia.org/wiki/Datei:Old_version_of_the_Wikipedia_logo_used_until_2010_%28big,_English%29.png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https://de.wikipedia.org/wiki/EdX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500" b="0" i="0" strike="noStrike" cap="none" spc="0">
                <a:latin typeface="Arial"/>
                <a:ea typeface="Arial"/>
                <a:cs typeface="Arial"/>
              </a:rPr>
              <a:t>https://de.wikipedia.org/wiki/Anki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google.com/url?sa=i&amp;url=https%3A%2F%2Fwww.sciencedirect.com%2Fscience%2Farticle%2Fpii%2FS0097849323000304&amp;psig=AOvVaw2woDk1kUbAq2U-7u9c-utr&amp;ust=1761076521077000&amp;source=images&amp;cd=vfe&amp;opi=89978449&amp;ved=0CBgQjhxqFwoTCKiisrnHs5ADFQAAAAAdAAAAABA7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476867479" name="Titel 5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61302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207462385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470562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0F22E64-98A5-31C5-BF72-D1F3AF4AA004}" type="datetime4">
              <a:rPr lang="de-DE"/>
              <a:t/>
            </a:fld>
            <a:endParaRPr lang="de-DE"/>
          </a:p>
        </p:txBody>
      </p:sp>
      <p:sp>
        <p:nvSpPr>
          <p:cNvPr id="148924422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4510488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952EB92-E024-0E67-7600-BA6154D83A08}" type="slidenum">
              <a:rPr lang="de-DE"/>
              <a:t/>
            </a:fld>
            <a:endParaRPr lang="de-DE"/>
          </a:p>
        </p:txBody>
      </p:sp>
      <p:sp>
        <p:nvSpPr>
          <p:cNvPr id="1799702822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5" y="1631153"/>
            <a:ext cx="11157743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Folie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8 – Chronologische Entwicklungen</a:t>
            </a:r>
            <a:endParaRPr lang="de-DE" sz="1600" b="0" i="0" u="sng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https://en.wikipedia.org/wiki/IBM_System/360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https://upload.wikimedia.org/wikipedia/commons/thumb/c/c4/CDC_6600.jc.jpg/2560px-CDC_6600.jc.jpg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https://de.wikipedia.org/wiki/Intel_Core_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2#/media/Datei:Intel_Core_2_Duo.png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https://de.wikipedia.org/wiki/Amazon_Web_Services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https://www.apple.com/de/newsroom/2025/10/apple-unleashes-m5-the-next-big-leap-in-ai-performance-for-apple-silicon/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612390044" name="Titel 5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6130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121078599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726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82788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1154"/>
            <a:ext cx="1117105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Methodik</a:t>
            </a:r>
            <a:endParaRPr/>
          </a:p>
        </p:txBody>
      </p:sp>
      <p:sp>
        <p:nvSpPr>
          <p:cNvPr id="3657468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6ABB8E4-43A2-54C3-6023-454CCC687A86}" type="datetime4">
              <a:rPr lang="de-DE"/>
              <a:t/>
            </a:fld>
            <a:endParaRPr lang="de-DE"/>
          </a:p>
        </p:txBody>
      </p:sp>
      <p:sp>
        <p:nvSpPr>
          <p:cNvPr id="35479459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8752624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69E65-2B96-85B1-B3BA-74D4335A8042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13490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F523B3-5BB5-940A-A8B4-CC1FD61174B0}" type="datetime4">
              <a:rPr lang="de-DE"/>
              <a:t/>
            </a:fld>
            <a:endParaRPr lang="de-DE"/>
          </a:p>
        </p:txBody>
      </p:sp>
      <p:sp>
        <p:nvSpPr>
          <p:cNvPr id="178387200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900900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6C0B85E-81BF-0D25-A8B7-87731170D42B}" type="slidenum">
              <a:rPr lang="de-DE"/>
              <a:t/>
            </a:fld>
            <a:endParaRPr lang="de-DE"/>
          </a:p>
        </p:txBody>
      </p:sp>
      <p:sp>
        <p:nvSpPr>
          <p:cNvPr id="124891216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Methodik</a:t>
            </a:r>
            <a:endParaRPr/>
          </a:p>
        </p:txBody>
      </p:sp>
      <p:sp>
        <p:nvSpPr>
          <p:cNvPr id="1394328949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6" y="1631153"/>
            <a:ext cx="5469732" cy="2882395"/>
          </a:xfrm>
        </p:spPr>
        <p:txBody>
          <a:bodyPr/>
          <a:lstStyle/>
          <a:p>
            <a:pPr>
              <a:defRPr/>
            </a:pPr>
            <a:r>
              <a:rPr b="1"/>
              <a:t>Datenbanken</a:t>
            </a:r>
            <a:endParaRPr b="1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IEEE Xplore, ACM Digital Library</a:t>
            </a:r>
            <a:endParaRPr b="0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Universitätskataloge und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Google Schola</a:t>
            </a:r>
            <a:r>
              <a:rPr b="0"/>
              <a:t>r</a:t>
            </a:r>
            <a:endParaRPr b="0"/>
          </a:p>
          <a:p>
            <a:pPr>
              <a:defRPr/>
            </a:pPr>
            <a:endParaRPr b="0"/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 häufigsten verwendete Suchstrings</a:t>
            </a:r>
            <a:endParaRPr sz="1600" b="1"/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architecture“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education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simulator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teaching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Rechnerarchitektur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 und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Lehre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endParaRPr b="0"/>
          </a:p>
        </p:txBody>
      </p:sp>
      <p:sp>
        <p:nvSpPr>
          <p:cNvPr id="136246707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599997030" name=""/>
          <p:cNvSpPr txBox="1"/>
          <p:nvPr/>
        </p:nvSpPr>
        <p:spPr bwMode="auto">
          <a:xfrm rot="0" flipH="0" flipV="0">
            <a:off x="6711114" y="6268221"/>
            <a:ext cx="46625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2]</a:t>
            </a:r>
            <a:endParaRPr sz="1200" i="1"/>
          </a:p>
        </p:txBody>
      </p:sp>
      <p:sp>
        <p:nvSpPr>
          <p:cNvPr id="228559932" name=""/>
          <p:cNvSpPr txBox="1"/>
          <p:nvPr/>
        </p:nvSpPr>
        <p:spPr bwMode="auto">
          <a:xfrm rot="0" flipH="0" flipV="0">
            <a:off x="518319" y="4776345"/>
            <a:ext cx="5470452" cy="126832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Ergebnis</a:t>
            </a:r>
            <a:endParaRPr lang="de-DE" sz="16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600" b="1"/>
          </a:p>
          <a:p>
            <a:pPr marL="261849" marR="0" indent="-261849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Literaturrecherche: 	</a:t>
            </a:r>
            <a:r>
              <a:rPr lang="de-DE" sz="1600" b="1" i="0" u="none" strike="noStrike" cap="none" spc="0">
                <a:solidFill>
                  <a:srgbClr val="FF94D1"/>
                </a:solidFill>
                <a:latin typeface="Arial"/>
                <a:ea typeface="Arial"/>
                <a:cs typeface="Arial"/>
              </a:rPr>
              <a:t>151 Publikationen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49" marR="0" indent="-261849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Simulatorrecherche: 	</a:t>
            </a:r>
            <a:r>
              <a:rPr lang="de-DE" sz="1600" b="1" i="0" u="none" strike="noStrike" cap="none" spc="0">
                <a:solidFill>
                  <a:srgbClr val="B082FF"/>
                </a:solidFill>
                <a:latin typeface="Arial"/>
                <a:ea typeface="Arial"/>
                <a:cs typeface="Arial"/>
              </a:rPr>
              <a:t>57 Simulatoren</a:t>
            </a:r>
            <a:endParaRPr sz="1600"/>
          </a:p>
        </p:txBody>
      </p:sp>
      <p:pic>
        <p:nvPicPr>
          <p:cNvPr id="2099818011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608552" y="1280680"/>
            <a:ext cx="4867636" cy="5124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5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06189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6734"/>
            <a:ext cx="1118221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Theoretische Grundlagen</a:t>
            </a:r>
            <a:endParaRPr/>
          </a:p>
        </p:txBody>
      </p:sp>
      <p:sp>
        <p:nvSpPr>
          <p:cNvPr id="47827220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26EB00-AA6E-86E4-FF49-6FCB75F94E99}" type="datetime4">
              <a:rPr lang="de-DE"/>
              <a:t/>
            </a:fld>
            <a:endParaRPr lang="de-DE"/>
          </a:p>
        </p:txBody>
      </p:sp>
      <p:sp>
        <p:nvSpPr>
          <p:cNvPr id="89121140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264019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0704831-2C47-D1E4-1204-3F5CF657AAEF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50880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EF4660-5FAB-CB10-9BCF-A576FC949356}" type="datetime4">
              <a:rPr lang="de-DE"/>
              <a:t/>
            </a:fld>
            <a:endParaRPr lang="de-DE"/>
          </a:p>
        </p:txBody>
      </p:sp>
      <p:sp>
        <p:nvSpPr>
          <p:cNvPr id="9883208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9388309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5DC1358-25E3-65F4-CB00-4084B771CAF8}" type="slidenum">
              <a:rPr lang="de-DE"/>
              <a:t/>
            </a:fld>
            <a:endParaRPr lang="de-DE"/>
          </a:p>
        </p:txBody>
      </p:sp>
      <p:sp>
        <p:nvSpPr>
          <p:cNvPr id="31972729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26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Theoretische Grundlagen</a:t>
            </a:r>
            <a:endParaRPr/>
          </a:p>
        </p:txBody>
      </p:sp>
      <p:sp>
        <p:nvSpPr>
          <p:cNvPr id="25897825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4090376" y="1631155"/>
            <a:ext cx="3568820" cy="4569617"/>
          </a:xfrm>
        </p:spPr>
        <p:txBody>
          <a:bodyPr/>
          <a:lstStyle/>
          <a:p>
            <a:pPr>
              <a:defRPr/>
            </a:pPr>
            <a:r>
              <a:rPr b="1"/>
              <a:t>Was ist ein Simulator?</a:t>
            </a:r>
            <a:endParaRPr b="1"/>
          </a:p>
        </p:txBody>
      </p:sp>
      <p:sp>
        <p:nvSpPr>
          <p:cNvPr id="1088060279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1" y="1631156"/>
            <a:ext cx="3568820" cy="4569617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Cognitive Theory of Multimedia Learning</a:t>
            </a: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(CTML)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Komponenten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Dual Channel</a:t>
            </a:r>
            <a:endParaRPr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Capacity</a:t>
            </a:r>
            <a:endParaRPr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Active Processing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b="0" u="none">
              <a:solidFill>
                <a:schemeClr val="tx1"/>
              </a:solidFill>
            </a:endParaRPr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Einordnung</a:t>
            </a:r>
            <a:endParaRPr b="0" u="none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 u="none">
                <a:solidFill>
                  <a:schemeClr val="tx1"/>
                </a:solidFill>
              </a:rPr>
              <a:t>Kognitivismus</a:t>
            </a:r>
            <a:endParaRPr b="0" u="none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 u="none">
                <a:solidFill>
                  <a:schemeClr val="tx1"/>
                </a:solidFill>
              </a:rPr>
              <a:t>(Konstruktivismus)</a:t>
            </a:r>
            <a:endParaRPr b="1"/>
          </a:p>
        </p:txBody>
      </p:sp>
      <p:sp>
        <p:nvSpPr>
          <p:cNvPr id="826493179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518315" y="1631155"/>
            <a:ext cx="3568820" cy="4569617"/>
          </a:xfrm>
        </p:spPr>
        <p:txBody>
          <a:bodyPr/>
          <a:lstStyle/>
          <a:p>
            <a:pPr>
              <a:defRPr/>
            </a:pPr>
            <a:r>
              <a:rPr b="1"/>
              <a:t>Konzepte digitalen Lernens</a:t>
            </a:r>
            <a:br>
              <a:rPr b="1"/>
            </a:br>
            <a:endParaRPr b="1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Organisationsformen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E-Learning, M-Learning, Blended Learning, MOOC, ...</a:t>
            </a:r>
            <a:endParaRPr b="0"/>
          </a:p>
          <a:p>
            <a:pPr>
              <a:defRPr/>
            </a:pPr>
            <a:endParaRPr b="0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Technologien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 u="none"/>
              <a:t>Immersive Technologien, Learning Analytics, Virtual Labs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endParaRPr b="0" u="sng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Motivationsfördernd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 u="none"/>
              <a:t>Gamification</a:t>
            </a:r>
            <a:endParaRPr b="0" u="none"/>
          </a:p>
        </p:txBody>
      </p:sp>
      <p:sp>
        <p:nvSpPr>
          <p:cNvPr id="46676426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734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Definitionen und Begrifflichkeiten</a:t>
            </a:r>
            <a:endParaRPr/>
          </a:p>
        </p:txBody>
      </p:sp>
      <p:pic>
        <p:nvPicPr>
          <p:cNvPr id="820030873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271316" y="2082401"/>
            <a:ext cx="1206941" cy="3667124"/>
          </a:xfrm>
          <a:prstGeom prst="rect">
            <a:avLst/>
          </a:prstGeom>
        </p:spPr>
      </p:pic>
      <p:sp>
        <p:nvSpPr>
          <p:cNvPr id="704442250" name=""/>
          <p:cNvSpPr txBox="1"/>
          <p:nvPr/>
        </p:nvSpPr>
        <p:spPr bwMode="auto">
          <a:xfrm rot="0" flipH="0" flipV="0">
            <a:off x="4090376" y="5863408"/>
            <a:ext cx="357206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3]</a:t>
            </a:r>
            <a:endParaRPr sz="12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3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44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9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06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785841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8B021AA-AFC5-FB8D-04F9-DDCE6CF4A62D}" type="datetime4">
              <a:rPr lang="de-DE"/>
              <a:t/>
            </a:fld>
            <a:endParaRPr lang="de-DE"/>
          </a:p>
        </p:txBody>
      </p:sp>
      <p:sp>
        <p:nvSpPr>
          <p:cNvPr id="126494261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276064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FA0268-E28B-3861-A807-98F0090D3DB8}" type="slidenum">
              <a:rPr lang="de-DE"/>
              <a:t/>
            </a:fld>
            <a:endParaRPr lang="de-DE"/>
          </a:p>
        </p:txBody>
      </p:sp>
      <p:sp>
        <p:nvSpPr>
          <p:cNvPr id="1652878618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Chronologische Entwicklung</a:t>
            </a:r>
            <a:endParaRPr/>
          </a:p>
        </p:txBody>
      </p:sp>
      <p:sp>
        <p:nvSpPr>
          <p:cNvPr id="1629848154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Didaktische Simulatoren</a:t>
            </a:r>
            <a:endParaRPr/>
          </a:p>
        </p:txBody>
      </p:sp>
      <p:pic>
        <p:nvPicPr>
          <p:cNvPr id="270172797" name=""/>
          <p:cNvPicPr>
            <a:picLocks noChangeAspect="1"/>
          </p:cNvPicPr>
          <p:nvPr>
            <p:ph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518316" y="2884620"/>
            <a:ext cx="11155365" cy="2062690"/>
          </a:xfrm>
          <a:prstGeom prst="rect">
            <a:avLst/>
          </a:prstGeom>
        </p:spPr>
      </p:pic>
      <p:sp>
        <p:nvSpPr>
          <p:cNvPr id="873752037" name=""/>
          <p:cNvSpPr txBox="1"/>
          <p:nvPr/>
        </p:nvSpPr>
        <p:spPr bwMode="auto">
          <a:xfrm rot="0" flipH="0" flipV="0">
            <a:off x="4203099" y="5172845"/>
            <a:ext cx="357170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4]</a:t>
            </a:r>
            <a:endParaRPr sz="1200"/>
          </a:p>
        </p:txBody>
      </p:sp>
      <p:pic>
        <p:nvPicPr>
          <p:cNvPr id="1073796862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278968" y="1484336"/>
            <a:ext cx="3419961" cy="4993143"/>
          </a:xfrm>
          <a:prstGeom prst="rect">
            <a:avLst/>
          </a:prstGeom>
        </p:spPr>
      </p:pic>
      <p:pic>
        <p:nvPicPr>
          <p:cNvPr id="318803242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4115833" y="2655005"/>
            <a:ext cx="4048556" cy="2651804"/>
          </a:xfrm>
          <a:prstGeom prst="rect">
            <a:avLst/>
          </a:prstGeom>
        </p:spPr>
      </p:pic>
      <p:pic>
        <p:nvPicPr>
          <p:cNvPr id="1334436109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4949487" y="2394995"/>
            <a:ext cx="2381249" cy="3171825"/>
          </a:xfrm>
          <a:prstGeom prst="rect">
            <a:avLst/>
          </a:prstGeom>
        </p:spPr>
      </p:pic>
      <p:pic>
        <p:nvPicPr>
          <p:cNvPr id="990346523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4158316" y="1738469"/>
            <a:ext cx="3661265" cy="4484877"/>
          </a:xfrm>
          <a:prstGeom prst="rect">
            <a:avLst/>
          </a:prstGeom>
        </p:spPr>
      </p:pic>
      <p:pic>
        <p:nvPicPr>
          <p:cNvPr id="1983074200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4667249" y="3180808"/>
            <a:ext cx="2857500" cy="1600200"/>
          </a:xfrm>
          <a:prstGeom prst="rect">
            <a:avLst/>
          </a:prstGeom>
        </p:spPr>
      </p:pic>
      <p:pic>
        <p:nvPicPr>
          <p:cNvPr id="2030742332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 flipH="0" flipV="0">
            <a:off x="3700414" y="1628328"/>
            <a:ext cx="4575272" cy="4575272"/>
          </a:xfrm>
          <a:prstGeom prst="rect">
            <a:avLst/>
          </a:prstGeom>
        </p:spPr>
      </p:pic>
      <p:pic>
        <p:nvPicPr>
          <p:cNvPr id="1658131763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>
            <a:off x="3767137" y="2782489"/>
            <a:ext cx="4657725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9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9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0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0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3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3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34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34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07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07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4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74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1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1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30671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0868C74-8C2E-651A-559E-742CEDF5EB54}" type="datetime4">
              <a:rPr lang="de-DE"/>
              <a:t/>
            </a:fld>
            <a:endParaRPr lang="de-DE"/>
          </a:p>
        </p:txBody>
      </p:sp>
      <p:sp>
        <p:nvSpPr>
          <p:cNvPr id="178335015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1746499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475A899-CCBB-3A40-3003-0C26C4245AE6}" type="slidenum">
              <a:rPr lang="de-DE"/>
              <a:t/>
            </a:fld>
            <a:endParaRPr lang="de-DE"/>
          </a:p>
        </p:txBody>
      </p:sp>
      <p:sp>
        <p:nvSpPr>
          <p:cNvPr id="568425978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Chronologische Entwicklung</a:t>
            </a:r>
            <a:endParaRPr/>
          </a:p>
        </p:txBody>
      </p:sp>
      <p:sp>
        <p:nvSpPr>
          <p:cNvPr id="89901494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374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Rechnerarchitektur</a:t>
            </a:r>
            <a:endParaRPr/>
          </a:p>
        </p:txBody>
      </p:sp>
      <p:pic>
        <p:nvPicPr>
          <p:cNvPr id="734120541" name=""/>
          <p:cNvPicPr>
            <a:picLocks noChangeAspect="1"/>
          </p:cNvPicPr>
          <p:nvPr>
            <p:ph sz="quarter" idx="14" hasCustomPrompt="1"/>
          </p:nvPr>
        </p:nvPicPr>
        <p:blipFill rotWithShape="1">
          <a:blip r:embed="rId3"/>
          <a:stretch/>
        </p:blipFill>
        <p:spPr bwMode="auto">
          <a:xfrm rot="0">
            <a:off x="518316" y="2720747"/>
            <a:ext cx="11155365" cy="2390435"/>
          </a:xfrm>
          <a:prstGeom prst="rect">
            <a:avLst/>
          </a:prstGeom>
        </p:spPr>
      </p:pic>
      <p:sp>
        <p:nvSpPr>
          <p:cNvPr id="2130974299" name=""/>
          <p:cNvSpPr txBox="1"/>
          <p:nvPr/>
        </p:nvSpPr>
        <p:spPr bwMode="auto">
          <a:xfrm rot="0" flipH="0" flipV="0">
            <a:off x="4203099" y="5172845"/>
            <a:ext cx="357242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5]</a:t>
            </a:r>
            <a:endParaRPr sz="1200"/>
          </a:p>
        </p:txBody>
      </p:sp>
      <p:pic>
        <p:nvPicPr>
          <p:cNvPr id="409042629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89297" y="2115955"/>
            <a:ext cx="4800022" cy="3600016"/>
          </a:xfrm>
          <a:prstGeom prst="rect">
            <a:avLst/>
          </a:prstGeom>
        </p:spPr>
      </p:pic>
      <p:pic>
        <p:nvPicPr>
          <p:cNvPr id="1294324495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267034" y="2021005"/>
            <a:ext cx="5444548" cy="3789916"/>
          </a:xfrm>
          <a:prstGeom prst="rect">
            <a:avLst/>
          </a:prstGeom>
        </p:spPr>
      </p:pic>
      <p:pic>
        <p:nvPicPr>
          <p:cNvPr id="774192445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64749" y="2149509"/>
            <a:ext cx="2849119" cy="3532908"/>
          </a:xfrm>
          <a:prstGeom prst="rect">
            <a:avLst/>
          </a:prstGeom>
        </p:spPr>
      </p:pic>
      <p:pic>
        <p:nvPicPr>
          <p:cNvPr id="1604758549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4714875" y="3087289"/>
            <a:ext cx="2762249" cy="1657350"/>
          </a:xfrm>
          <a:prstGeom prst="rect">
            <a:avLst/>
          </a:prstGeom>
        </p:spPr>
      </p:pic>
      <p:pic>
        <p:nvPicPr>
          <p:cNvPr id="215542344" name=""/>
          <p:cNvPicPr>
            <a:picLocks noChangeAspect="1"/>
          </p:cNvPicPr>
          <p:nvPr/>
        </p:nvPicPr>
        <p:blipFill rotWithShape="1">
          <a:blip r:embed="rId8"/>
          <a:srcRect l="31825" t="15494" r="32046" b="15691"/>
          <a:stretch/>
        </p:blipFill>
        <p:spPr bwMode="auto">
          <a:xfrm flipH="0" flipV="0">
            <a:off x="4882670" y="2814204"/>
            <a:ext cx="2197244" cy="2197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4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4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32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32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9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75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75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373441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8354"/>
            <a:ext cx="1118545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Ergebnisse</a:t>
            </a:r>
            <a:endParaRPr/>
          </a:p>
        </p:txBody>
      </p:sp>
      <p:sp>
        <p:nvSpPr>
          <p:cNvPr id="118762580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4162EA4-DACE-74DD-09C2-9C1EA1B1C666}" type="datetime4">
              <a:rPr lang="de-DE"/>
              <a:t/>
            </a:fld>
            <a:endParaRPr lang="de-DE"/>
          </a:p>
        </p:txBody>
      </p:sp>
      <p:sp>
        <p:nvSpPr>
          <p:cNvPr id="147305158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0836169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A615EF-9811-395E-AC26-AE01BE0FEF1B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6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ONLYOFFICE/9.1.0.172</Application>
  <PresentationFormat>On-screen Show (4:3)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/>
  <cp:revision>128</cp:revision>
  <dcterms:created xsi:type="dcterms:W3CDTF">2021-11-18T07:49:57Z</dcterms:created>
  <dcterms:modified xsi:type="dcterms:W3CDTF">2025-10-27T19:06:03Z</dcterms:modified>
</cp:coreProperties>
</file>